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79481" autoAdjust="0"/>
  </p:normalViewPr>
  <p:slideViewPr>
    <p:cSldViewPr snapToGrid="0">
      <p:cViewPr varScale="1">
        <p:scale>
          <a:sx n="62" d="100"/>
          <a:sy n="62" d="100"/>
        </p:scale>
        <p:origin x="53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CF163-7B3F-45BD-AFFC-95AA524E46A0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C570-56BF-4558-9BE8-09E59B106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1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9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55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C14382, eat is the Weight for EAT learned for that voxel.  The prediction is done PER VOXEL (we could have deleted from this image all the voxels not modeled; </a:t>
            </a:r>
            <a:r>
              <a:rPr lang="en-US" dirty="0" err="1"/>
              <a:t>i</a:t>
            </a:r>
            <a:r>
              <a:rPr lang="en-US" dirty="0"/>
              <a:t>.,e kept only the one with the arrow pointing to/from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7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match between the two predicted and the two observed fMRI images was determined by which match had a higher cosine similarity, evaluated over the 500 image voxels with the most stable responses across training presentations (26).  ** SO they only use 500 voxels not 20K.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7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ask if the distribution of relative importance of these ‘semantic primitives’ makes sense in relation to what we know about the brain.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46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6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26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participant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4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participant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8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99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talk about how they decided to use these, but the main point is that each of the 60 </a:t>
            </a:r>
            <a:r>
              <a:rPr lang="en-US" dirty="0" err="1"/>
              <a:t>nouse</a:t>
            </a:r>
            <a:r>
              <a:rPr lang="en-US" dirty="0"/>
              <a:t> is associated with a vector of 25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2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40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leave two out for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C570-56BF-4558-9BE8-09E59B1067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8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8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6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0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2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4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9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5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5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857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25" r:id="rId6"/>
    <p:sldLayoutId id="2147483721" r:id="rId7"/>
    <p:sldLayoutId id="2147483722" r:id="rId8"/>
    <p:sldLayoutId id="2147483723" r:id="rId9"/>
    <p:sldLayoutId id="2147483724" r:id="rId10"/>
    <p:sldLayoutId id="214748372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F614D269-BB5B-4337-8636-599C658BE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5380D-17F6-4A1E-AD86-FBC108110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E722A-7E6E-4141-A781-482D225B2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3792"/>
            <a:ext cx="5449479" cy="1663493"/>
          </a:xfrm>
        </p:spPr>
        <p:txBody>
          <a:bodyPr anchor="b">
            <a:norm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Words-as-features as models of cognition. Mitchell et al. 2008</a:t>
            </a:r>
          </a:p>
        </p:txBody>
      </p:sp>
    </p:spTree>
    <p:extLst>
      <p:ext uri="{BB962C8B-B14F-4D97-AF65-F5344CB8AC3E}">
        <p14:creationId xmlns:p14="http://schemas.microsoft.com/office/powerpoint/2010/main" val="1023148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5DDDF-238F-4C42-8C08-755816E7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alternative, a ‘generative’ encoding model</a:t>
            </a:r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96EF-5A23-4FC4-A12C-78EA3D927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Come up with a theory of word meaning and see whether the theory predicts brain responses</a:t>
            </a:r>
          </a:p>
          <a:p>
            <a:r>
              <a:rPr lang="en-US" dirty="0"/>
              <a:t>They capture ‘word meaning’ from corpus statistics.</a:t>
            </a:r>
          </a:p>
          <a:p>
            <a:r>
              <a:rPr lang="en-US" dirty="0"/>
              <a:t>Challenge: find a ‘mapping function’ from word meaning to brain activity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F806000-C935-4243-AF8B-98EE64CB7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58209"/>
            <a:ext cx="6735272" cy="43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5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E0C34-B174-4255-B8C5-9E7B521B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Step 1: decide on how to describe these nouns from corpus statistics.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72B19-76EC-4355-B88A-EF95B9EF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93" y="2790605"/>
            <a:ext cx="6320590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0C34-B174-4255-B8C5-9E7B521B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Step 1: decide on how to describe these nouns from corpus statistics</a:t>
            </a:r>
            <a:r>
              <a:rPr lang="en-US" sz="3600"/>
              <a:t>.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1E39D-F232-40AB-83E2-0D86D4A2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their Nouns will be described using </a:t>
            </a:r>
            <a:r>
              <a:rPr lang="en-US" dirty="0">
                <a:solidFill>
                  <a:schemeClr val="accent5"/>
                </a:solidFill>
              </a:rPr>
              <a:t>25 features</a:t>
            </a:r>
            <a:r>
              <a:rPr lang="en-US" dirty="0"/>
              <a:t>.</a:t>
            </a:r>
          </a:p>
          <a:p>
            <a:r>
              <a:rPr lang="en-US" dirty="0"/>
              <a:t>Feature </a:t>
            </a:r>
            <a:r>
              <a:rPr lang="en-US" dirty="0" err="1"/>
              <a:t>i</a:t>
            </a:r>
            <a:r>
              <a:rPr lang="en-US" dirty="0"/>
              <a:t> = co-occurrence frequency of stimulus noun with verb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The model uses 25 verbs:</a:t>
            </a:r>
          </a:p>
          <a:p>
            <a:pPr lvl="1"/>
            <a:r>
              <a:rPr lang="en-US" i="1" dirty="0"/>
              <a:t>Sensory</a:t>
            </a:r>
            <a:r>
              <a:rPr lang="en-US" dirty="0"/>
              <a:t>: see, hear, listen, taste, touch, smell, fear,</a:t>
            </a:r>
          </a:p>
          <a:p>
            <a:pPr lvl="1"/>
            <a:r>
              <a:rPr lang="en-US" i="1" dirty="0"/>
              <a:t>Motor</a:t>
            </a:r>
            <a:r>
              <a:rPr lang="en-US" dirty="0"/>
              <a:t>: rub, lift, manipulate, run, push, move, say, eat,</a:t>
            </a:r>
          </a:p>
          <a:p>
            <a:pPr lvl="1"/>
            <a:r>
              <a:rPr lang="en-US" i="1" dirty="0"/>
              <a:t>Abstract</a:t>
            </a:r>
            <a:r>
              <a:rPr lang="en-US" dirty="0"/>
              <a:t>: fill, open, ride, approach, near, enter, drive, wear, break, clean</a:t>
            </a:r>
          </a:p>
        </p:txBody>
      </p:sp>
    </p:spTree>
    <p:extLst>
      <p:ext uri="{BB962C8B-B14F-4D97-AF65-F5344CB8AC3E}">
        <p14:creationId xmlns:p14="http://schemas.microsoft.com/office/powerpoint/2010/main" val="302809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2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0442E5B-881E-47CB-93AB-9DF20548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48" y="643467"/>
            <a:ext cx="8473103" cy="55710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B1D2D7-BBD5-4B46-B192-305358E55CA7}"/>
              </a:ext>
            </a:extLst>
          </p:cNvPr>
          <p:cNvCxnSpPr/>
          <p:nvPr/>
        </p:nvCxnSpPr>
        <p:spPr>
          <a:xfrm flipV="1">
            <a:off x="3707027" y="1606378"/>
            <a:ext cx="2388973" cy="411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6C39BF-060C-4E92-A1BB-91735B7BE677}"/>
              </a:ext>
            </a:extLst>
          </p:cNvPr>
          <p:cNvCxnSpPr>
            <a:cxnSpLocks/>
          </p:cNvCxnSpPr>
          <p:nvPr/>
        </p:nvCxnSpPr>
        <p:spPr>
          <a:xfrm>
            <a:off x="3707027" y="1805651"/>
            <a:ext cx="2508578" cy="341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0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6C81-3D23-48CB-AC11-5F3DDBFB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single-voxel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78E1-34C3-466C-B227-D53DD2FD2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voxel in the brain they learn the relation between voxel activity values for the 60 nouns, and the semantic features of the 60 nouns</a:t>
            </a:r>
          </a:p>
          <a:p>
            <a:r>
              <a:rPr lang="en-US" dirty="0"/>
              <a:t>“The second step predicts the neural fMRI activation at every voxel location in the brain, as a weighted sum of neural activations contributed by each of the intermediate semantic features.”</a:t>
            </a:r>
          </a:p>
        </p:txBody>
      </p:sp>
    </p:spTree>
    <p:extLst>
      <p:ext uri="{BB962C8B-B14F-4D97-AF65-F5344CB8AC3E}">
        <p14:creationId xmlns:p14="http://schemas.microsoft.com/office/powerpoint/2010/main" val="383075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6C81-3D23-48CB-AC11-5F3DDBF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 single-voxel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9560255-08D5-4F19-805E-5BADECB7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" y="2818048"/>
            <a:ext cx="10916463" cy="35478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D3C92-131B-43E1-A150-916CEB6B75C9}"/>
              </a:ext>
            </a:extLst>
          </p:cNvPr>
          <p:cNvCxnSpPr>
            <a:cxnSpLocks/>
          </p:cNvCxnSpPr>
          <p:nvPr/>
        </p:nvCxnSpPr>
        <p:spPr>
          <a:xfrm flipV="1">
            <a:off x="441911" y="4977114"/>
            <a:ext cx="959348" cy="11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776F09-9365-4EEF-B9BB-3BAF2F5AFB51}"/>
              </a:ext>
            </a:extLst>
          </p:cNvPr>
          <p:cNvSpPr txBox="1"/>
          <p:nvPr/>
        </p:nvSpPr>
        <p:spPr>
          <a:xfrm>
            <a:off x="78583" y="5089093"/>
            <a:ext cx="160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Activity for 58 nouns in the voxel</a:t>
            </a:r>
          </a:p>
        </p:txBody>
      </p:sp>
    </p:spTree>
    <p:extLst>
      <p:ext uri="{BB962C8B-B14F-4D97-AF65-F5344CB8AC3E}">
        <p14:creationId xmlns:p14="http://schemas.microsoft.com/office/powerpoint/2010/main" val="233832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6C81-3D23-48CB-AC11-5F3DDBF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 single-voxel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9560255-08D5-4F19-805E-5BADECB7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" y="2818048"/>
            <a:ext cx="10916463" cy="35478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D3C92-131B-43E1-A150-916CEB6B75C9}"/>
              </a:ext>
            </a:extLst>
          </p:cNvPr>
          <p:cNvCxnSpPr>
            <a:cxnSpLocks/>
          </p:cNvCxnSpPr>
          <p:nvPr/>
        </p:nvCxnSpPr>
        <p:spPr>
          <a:xfrm flipV="1">
            <a:off x="441911" y="4977114"/>
            <a:ext cx="959348" cy="11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776F09-9365-4EEF-B9BB-3BAF2F5AFB51}"/>
              </a:ext>
            </a:extLst>
          </p:cNvPr>
          <p:cNvSpPr txBox="1"/>
          <p:nvPr/>
        </p:nvSpPr>
        <p:spPr>
          <a:xfrm>
            <a:off x="78583" y="5089093"/>
            <a:ext cx="160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Activity for 58 nouns in the voxel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C99A7-DC05-4BAE-B8DE-2148D98BE8F0}"/>
              </a:ext>
            </a:extLst>
          </p:cNvPr>
          <p:cNvSpPr txBox="1"/>
          <p:nvPr/>
        </p:nvSpPr>
        <p:spPr>
          <a:xfrm>
            <a:off x="8543729" y="3381933"/>
            <a:ext cx="2199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Set of 25 feature-value per noun</a:t>
            </a:r>
          </a:p>
        </p:txBody>
      </p:sp>
    </p:spTree>
    <p:extLst>
      <p:ext uri="{BB962C8B-B14F-4D97-AF65-F5344CB8AC3E}">
        <p14:creationId xmlns:p14="http://schemas.microsoft.com/office/powerpoint/2010/main" val="367260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6C81-3D23-48CB-AC11-5F3DDBF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A single-voxel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9560255-08D5-4F19-805E-5BADECB7D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" y="2818048"/>
            <a:ext cx="10916463" cy="35478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D3C92-131B-43E1-A150-916CEB6B75C9}"/>
              </a:ext>
            </a:extLst>
          </p:cNvPr>
          <p:cNvCxnSpPr>
            <a:cxnSpLocks/>
          </p:cNvCxnSpPr>
          <p:nvPr/>
        </p:nvCxnSpPr>
        <p:spPr>
          <a:xfrm flipV="1">
            <a:off x="441911" y="4977114"/>
            <a:ext cx="959348" cy="11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776F09-9365-4EEF-B9BB-3BAF2F5AFB51}"/>
              </a:ext>
            </a:extLst>
          </p:cNvPr>
          <p:cNvSpPr txBox="1"/>
          <p:nvPr/>
        </p:nvSpPr>
        <p:spPr>
          <a:xfrm>
            <a:off x="78583" y="5089093"/>
            <a:ext cx="160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Activity for 58 nouns in the voxel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C99A7-DC05-4BAE-B8DE-2148D98BE8F0}"/>
              </a:ext>
            </a:extLst>
          </p:cNvPr>
          <p:cNvSpPr txBox="1"/>
          <p:nvPr/>
        </p:nvSpPr>
        <p:spPr>
          <a:xfrm>
            <a:off x="8543729" y="3381933"/>
            <a:ext cx="2199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Set of 25 feature-value per noun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AD9DE-FE79-497D-A890-4070CAB3ADCE}"/>
              </a:ext>
            </a:extLst>
          </p:cNvPr>
          <p:cNvSpPr txBox="1"/>
          <p:nvPr/>
        </p:nvSpPr>
        <p:spPr>
          <a:xfrm>
            <a:off x="5443643" y="3381932"/>
            <a:ext cx="219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25 Weights to be fit </a:t>
            </a:r>
          </a:p>
        </p:txBody>
      </p:sp>
    </p:spTree>
    <p:extLst>
      <p:ext uri="{BB962C8B-B14F-4D97-AF65-F5344CB8AC3E}">
        <p14:creationId xmlns:p14="http://schemas.microsoft.com/office/powerpoint/2010/main" val="412832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CB6C4-35EA-479D-84C8-AB5BEEDC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What does the single voxel analysis tell us?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460E-B093-45EF-8BEB-96682DE5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each voxel, what is the relative importance of each of the 25 features!</a:t>
            </a:r>
          </a:p>
          <a:p>
            <a:pPr marL="0" indent="0">
              <a:buNone/>
            </a:pPr>
            <a:r>
              <a:rPr lang="en-US" sz="2000" dirty="0"/>
              <a:t>We can learn this from 59 words and then ‘generate’ a predicted value of voxel activity for the 60</a:t>
            </a:r>
            <a:r>
              <a:rPr lang="en-US" sz="2000" baseline="30000" dirty="0"/>
              <a:t>th</a:t>
            </a:r>
            <a:r>
              <a:rPr lang="en-US" sz="2000" dirty="0"/>
              <a:t> word.</a:t>
            </a:r>
          </a:p>
        </p:txBody>
      </p:sp>
    </p:spTree>
    <p:extLst>
      <p:ext uri="{BB962C8B-B14F-4D97-AF65-F5344CB8AC3E}">
        <p14:creationId xmlns:p14="http://schemas.microsoft.com/office/powerpoint/2010/main" val="4284049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8816F2A-CE71-4B3E-956B-1740BBBA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Predicting word activity in a voxel just means multiplying its semantic feature values by learned weights</a:t>
            </a:r>
          </a:p>
        </p:txBody>
      </p:sp>
      <p:pic>
        <p:nvPicPr>
          <p:cNvPr id="2" name="Content Placeholder 1" descr="Table&#10;&#10;Description automatically generated">
            <a:extLst>
              <a:ext uri="{FF2B5EF4-FFF2-40B4-BE49-F238E27FC236}">
                <a16:creationId xmlns:a16="http://schemas.microsoft.com/office/drawing/2014/main" id="{DD08D4C6-7EB7-4518-B71D-994302FB8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000" b="2867"/>
          <a:stretch/>
        </p:blipFill>
        <p:spPr>
          <a:xfrm>
            <a:off x="5956080" y="618067"/>
            <a:ext cx="4382809" cy="55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2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5649-DCF6-4C1C-9664-1726B95F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questions: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A9192-135C-4724-8D61-2FDC4F3F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systematic differences in neural activity as people think about different concepts? </a:t>
            </a:r>
          </a:p>
          <a:p>
            <a:r>
              <a:rPr lang="en-US" dirty="0"/>
              <a:t>Is the neural representation of concepts localized in specific brain areas or is it distributed across the entire cortex? </a:t>
            </a:r>
          </a:p>
          <a:p>
            <a:r>
              <a:rPr lang="en-US" dirty="0"/>
              <a:t>How meaningful are individual differences, or is the representation of meaning similar across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12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2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21FBF-7BB0-48D6-96FB-F110BD3F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87" y="643467"/>
            <a:ext cx="83150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86CA1A-FF92-4B69-A951-FC96989B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How well does this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B9FAC-4A10-4422-8819-3A379DB2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947970"/>
            <a:ext cx="6764864" cy="49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 descr="A group of people discussing something&#10;&#10;Description automatically generated with low confidence">
            <a:extLst>
              <a:ext uri="{FF2B5EF4-FFF2-40B4-BE49-F238E27FC236}">
                <a16:creationId xmlns:a16="http://schemas.microsoft.com/office/drawing/2014/main" id="{D4E573E7-D63D-6D52-EDD1-529E62C59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7ECE2-E68D-4AA3-83E2-64335370E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How do you test the prediction empirically?</a:t>
            </a:r>
          </a:p>
        </p:txBody>
      </p:sp>
    </p:spTree>
    <p:extLst>
      <p:ext uri="{BB962C8B-B14F-4D97-AF65-F5344CB8AC3E}">
        <p14:creationId xmlns:p14="http://schemas.microsoft.com/office/powerpoint/2010/main" val="1532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0D6D20-FCCA-4788-9271-AA860617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two choice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BDA8D6-524C-4488-9666-8739D0E1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activity for 2 left out words</a:t>
            </a:r>
          </a:p>
          <a:p>
            <a:r>
              <a:rPr lang="en-US" dirty="0"/>
              <a:t>From the ‘database’ pull the ‘true’ activity for those two words</a:t>
            </a:r>
          </a:p>
          <a:p>
            <a:r>
              <a:rPr lang="en-US" dirty="0"/>
              <a:t>See if the predicted activity for word X is more similar to true activity of word X than it is to the other word</a:t>
            </a:r>
          </a:p>
        </p:txBody>
      </p:sp>
    </p:spTree>
    <p:extLst>
      <p:ext uri="{BB962C8B-B14F-4D97-AF65-F5344CB8AC3E}">
        <p14:creationId xmlns:p14="http://schemas.microsoft.com/office/powerpoint/2010/main" val="289276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2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qr code&#10;&#10;Description automatically generated">
            <a:extLst>
              <a:ext uri="{FF2B5EF4-FFF2-40B4-BE49-F238E27FC236}">
                <a16:creationId xmlns:a16="http://schemas.microsoft.com/office/drawing/2014/main" id="{DCCD9116-BD33-4042-AF6D-7B96B6EF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65" y="643467"/>
            <a:ext cx="85708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5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8962-B579-49D9-8756-4ADD02C3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6AFA6-B9FE-47F2-BBF3-232F869EA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2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480D64-5CB6-4014-A93F-5AA20596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For each of 25 features, examine importance across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EC2E4-1B0A-4D91-86A1-1AD547B7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083267"/>
            <a:ext cx="6764864" cy="46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9D3-5C6A-4079-90B8-1CB65419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 given participant, which words would be ‘most activating’?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CE12-888B-4165-8BA9-AA270B5E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split the brain into ‘areas’ and now sweep through a very large number of words (10K) to see which word would maximally activate that region (or, if we wanted, the entire brain)</a:t>
            </a:r>
          </a:p>
          <a:p>
            <a:r>
              <a:rPr lang="en-US" dirty="0"/>
              <a:t>This is a ‘by participant’ analysis and allows us to account for inter-individual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2518278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A9D3-5C6A-4079-90B8-1CB65419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 given participant, which words would be ‘most activating’?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CE12-888B-4165-8BA9-AA270B5E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Right </a:t>
            </a:r>
            <a:r>
              <a:rPr lang="en-US" dirty="0" err="1"/>
              <a:t>Opercularis</a:t>
            </a:r>
            <a:endParaRPr lang="en-US" dirty="0"/>
          </a:p>
          <a:p>
            <a:pPr lvl="1"/>
            <a:r>
              <a:rPr lang="en-US" dirty="0"/>
              <a:t> wheat, beans, fruit, meat, </a:t>
            </a:r>
            <a:r>
              <a:rPr lang="en-US" dirty="0" err="1"/>
              <a:t>paxil</a:t>
            </a:r>
            <a:r>
              <a:rPr lang="en-US" dirty="0"/>
              <a:t>, pie, mills, bread, homework, eve, potatoes, drink (gustatory </a:t>
            </a:r>
            <a:r>
              <a:rPr lang="en-US" dirty="0" err="1"/>
              <a:t>cortext</a:t>
            </a:r>
            <a:r>
              <a:rPr lang="en-US" dirty="0"/>
              <a:t> [</a:t>
            </a:r>
            <a:r>
              <a:rPr lang="en-US" dirty="0" err="1"/>
              <a:t>Kobayakawa</a:t>
            </a:r>
            <a:r>
              <a:rPr lang="en-US" dirty="0"/>
              <a:t>, 2005])</a:t>
            </a:r>
          </a:p>
          <a:p>
            <a:r>
              <a:rPr lang="en-US" dirty="0"/>
              <a:t>Right Superior Posterior Temporal lobe?</a:t>
            </a:r>
          </a:p>
          <a:p>
            <a:pPr lvl="1"/>
            <a:r>
              <a:rPr lang="en-US" dirty="0"/>
              <a:t>sticks, fingers, chicken, foot, tongue, rope, sauce, nose, breasts, neck, hand, rail (biological motion [Saxe et al., 2004])</a:t>
            </a:r>
          </a:p>
          <a:p>
            <a:r>
              <a:rPr lang="en-US" dirty="0"/>
              <a:t>Left Anterior Cingulate</a:t>
            </a:r>
          </a:p>
          <a:p>
            <a:pPr lvl="1"/>
            <a:r>
              <a:rPr lang="en-US" dirty="0"/>
              <a:t> poison, lovers, galaxy, harvest, sin, </a:t>
            </a:r>
            <a:r>
              <a:rPr lang="en-US" dirty="0" err="1"/>
              <a:t>hindu</a:t>
            </a:r>
            <a:r>
              <a:rPr lang="en-US" dirty="0"/>
              <a:t>, rays, </a:t>
            </a:r>
            <a:r>
              <a:rPr lang="en-US" dirty="0" err="1"/>
              <a:t>thai</a:t>
            </a:r>
            <a:r>
              <a:rPr lang="en-US" dirty="0"/>
              <a:t>, tragedy, danger, chaos, mortality  (emotional stimuli [</a:t>
            </a:r>
            <a:r>
              <a:rPr lang="en-US" dirty="0" err="1"/>
              <a:t>Gotlib</a:t>
            </a:r>
            <a:r>
              <a:rPr lang="en-US" dirty="0"/>
              <a:t> et al, 2005])</a:t>
            </a:r>
          </a:p>
        </p:txBody>
      </p:sp>
    </p:spTree>
    <p:extLst>
      <p:ext uri="{BB962C8B-B14F-4D97-AF65-F5344CB8AC3E}">
        <p14:creationId xmlns:p14="http://schemas.microsoft.com/office/powerpoint/2010/main" val="352203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FC651-6D4C-44BB-AC0F-0751DA6C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Alternatives to the 25-feature basis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2874-E995-4AC4-BD73-C6835280E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Would any random basis set work equally well?  NO. Choosing 25 words randomly as basis sets always does worse than their manually chosen set.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72CC2-9A8A-4AAC-9685-97F01A29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558709"/>
            <a:ext cx="6831503" cy="37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7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5649-DCF6-4C1C-9664-1726B95F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questions: AI /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A9192-135C-4724-8D61-2FDC4F3F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fMRI and neuroscience allow us to ‘test’ or ‘understand’ what are the basis functions (the semantic feature space) that underlies the representation of words?</a:t>
            </a:r>
          </a:p>
          <a:p>
            <a:r>
              <a:rPr lang="en-US" dirty="0"/>
              <a:t>If so: demonstration of “empirical NLP”; use behavior to guide construction of more cognitive real computational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4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68C27F-52B6-4466-AE0D-69E31A38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Activity for single word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13DAD2F-4AE4-4015-8354-F14A32B4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939514"/>
            <a:ext cx="6764864" cy="49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0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DF0A-2363-4B20-AD58-330BFDDC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Historical approach (not in paper)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F3A-36A0-48A8-A1AF-F304B515B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Present multiple words sampled from several categories (e.g., Tools, Buildings).</a:t>
            </a:r>
          </a:p>
          <a:p>
            <a:r>
              <a:rPr lang="en-US" dirty="0"/>
              <a:t>Train a classifier that predicts the class (Tool/ Building) from the brain images of the words</a:t>
            </a:r>
          </a:p>
          <a:p>
            <a:r>
              <a:rPr lang="en-US" dirty="0"/>
              <a:t>The results of classifier can be used as a tool for studying the semantics in the brain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C43D8-71A7-4891-9662-54DD1747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58022"/>
            <a:ext cx="6735272" cy="27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DF0A-2363-4B20-AD58-330BFDDC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Historical approach (not in paper)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F3A-36A0-48A8-A1AF-F304B515B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Present multiple words sampled from several categories (e.g., Tools, Buildings).</a:t>
            </a:r>
          </a:p>
          <a:p>
            <a:r>
              <a:rPr lang="en-US" dirty="0">
                <a:solidFill>
                  <a:schemeClr val="tx2"/>
                </a:solidFill>
              </a:rPr>
              <a:t>Train a classifier that predicts the class (Tool/ Building) from the brain images of the words</a:t>
            </a:r>
          </a:p>
          <a:p>
            <a:r>
              <a:rPr lang="en-US" dirty="0">
                <a:solidFill>
                  <a:schemeClr val="tx2"/>
                </a:solidFill>
              </a:rPr>
              <a:t>The results of classifier can be used as a tool for studying the semantics in the brain: </a:t>
            </a:r>
            <a:r>
              <a:rPr lang="en-US" dirty="0">
                <a:solidFill>
                  <a:srgbClr val="FF0000"/>
                </a:solidFill>
              </a:rPr>
              <a:t>e.g., for logistic regression, which voxels have strong weights loading on ‘building’ response</a:t>
            </a:r>
          </a:p>
          <a:p>
            <a:r>
              <a:rPr lang="en-US" dirty="0">
                <a:solidFill>
                  <a:schemeClr val="tx1"/>
                </a:solidFill>
              </a:rPr>
              <a:t>This is a pure ‘decoder’; there is no domain-based knowledge that is applied to predict the brain response from more basic principles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72DFF-7017-4978-9C01-D5E92C9E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8188" y="1013325"/>
            <a:ext cx="4039455" cy="20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C43D8-71A7-4891-9662-54DD1747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351" y="4125313"/>
            <a:ext cx="4039455" cy="1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7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0B26-231A-459A-923A-053D3333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Classification/decoding works: tool or building?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5D885-9756-436D-A16D-CA0DB02C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80" y="1905000"/>
            <a:ext cx="8562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8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E0B26-231A-459A-923A-053D3333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Classifiers capture some meaning: cross-domain generalization (train on words, guess class of image)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32B9-EE44-4352-91B2-B17D9BD4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917210" cy="4045683"/>
          </a:xfrm>
        </p:spPr>
        <p:txBody>
          <a:bodyPr>
            <a:normAutofit/>
          </a:bodyPr>
          <a:lstStyle/>
          <a:p>
            <a:r>
              <a:rPr lang="en-US" dirty="0"/>
              <a:t>They also have brain activity of: brain activity while Portuguese people watch the same words; people watching images corresponding to the word-set</a:t>
            </a:r>
          </a:p>
          <a:p>
            <a:r>
              <a:rPr lang="en-US" dirty="0"/>
              <a:t>They now take the results of the classifier trained to discriminate categories based on brain responses to words presented in English and input apply it to those other datasets. </a:t>
            </a:r>
          </a:p>
          <a:p>
            <a:r>
              <a:rPr lang="en-US" dirty="0"/>
              <a:t>Both ‘Testing on pictures’ and ‘Testing on other language’ produce above chance accuracy</a:t>
            </a:r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C676723-382E-45B1-B15E-310B9195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3915" y="3436804"/>
            <a:ext cx="3059782" cy="152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B1BC0-55B9-470C-BC4D-B592F45E9B27}"/>
              </a:ext>
            </a:extLst>
          </p:cNvPr>
          <p:cNvSpPr txBox="1"/>
          <p:nvPr/>
        </p:nvSpPr>
        <p:spPr>
          <a:xfrm>
            <a:off x="8363915" y="2343318"/>
            <a:ext cx="305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Train weights from responses to English words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8F6D8-A963-4496-A060-77DFE7903A3C}"/>
              </a:ext>
            </a:extLst>
          </p:cNvPr>
          <p:cNvCxnSpPr>
            <a:cxnSpLocks/>
          </p:cNvCxnSpPr>
          <p:nvPr/>
        </p:nvCxnSpPr>
        <p:spPr>
          <a:xfrm flipH="1">
            <a:off x="9144000" y="3105041"/>
            <a:ext cx="913994" cy="9928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095BFF-D947-49D0-8C98-316B091B7BA2}"/>
              </a:ext>
            </a:extLst>
          </p:cNvPr>
          <p:cNvSpPr txBox="1"/>
          <p:nvPr/>
        </p:nvSpPr>
        <p:spPr>
          <a:xfrm>
            <a:off x="8363914" y="5134772"/>
            <a:ext cx="286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Test on brain activity from other domains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E39942-4348-41E9-ACCE-A53F4813190A}"/>
              </a:ext>
            </a:extLst>
          </p:cNvPr>
          <p:cNvCxnSpPr>
            <a:cxnSpLocks/>
          </p:cNvCxnSpPr>
          <p:nvPr/>
        </p:nvCxnSpPr>
        <p:spPr>
          <a:xfrm flipH="1" flipV="1">
            <a:off x="8565265" y="4589039"/>
            <a:ext cx="873686" cy="61181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4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DDDF-238F-4C42-8C08-755816E7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works, but has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96EF-5A23-4FC4-A12C-78EA3D927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</a:t>
            </a:r>
            <a:r>
              <a:rPr lang="en-US" dirty="0">
                <a:solidFill>
                  <a:schemeClr val="accent5"/>
                </a:solidFill>
              </a:rPr>
              <a:t>highly dimensional </a:t>
            </a:r>
            <a:r>
              <a:rPr lang="en-US" dirty="0"/>
              <a:t>: over 20K features (voxels) per word. But at the same time </a:t>
            </a:r>
            <a:r>
              <a:rPr lang="en-US" dirty="0">
                <a:solidFill>
                  <a:schemeClr val="accent5"/>
                </a:solidFill>
              </a:rPr>
              <a:t>sparse</a:t>
            </a:r>
            <a:r>
              <a:rPr lang="en-US" dirty="0"/>
              <a:t> (only few examples of brain activity per category)</a:t>
            </a:r>
          </a:p>
          <a:p>
            <a:r>
              <a:rPr lang="en-US" dirty="0"/>
              <a:t>This is difficult from a regression perspective and solutions to this (regularization) are mathematically valid but may lose information about the brain</a:t>
            </a:r>
          </a:p>
          <a:p>
            <a:r>
              <a:rPr lang="en-US" dirty="0" err="1"/>
              <a:t>Requries</a:t>
            </a:r>
            <a:r>
              <a:rPr lang="en-US" dirty="0"/>
              <a:t> specialized solutions, “Classification in Very High Dimensional Problems with Handfuls of Examples", M. Palatucci and T. Mitchell, ECML-200</a:t>
            </a:r>
          </a:p>
        </p:txBody>
      </p:sp>
    </p:spTree>
    <p:extLst>
      <p:ext uri="{BB962C8B-B14F-4D97-AF65-F5344CB8AC3E}">
        <p14:creationId xmlns:p14="http://schemas.microsoft.com/office/powerpoint/2010/main" val="281246192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412435"/>
      </a:dk2>
      <a:lt2>
        <a:srgbClr val="E8E3E2"/>
      </a:lt2>
      <a:accent1>
        <a:srgbClr val="16AFCE"/>
      </a:accent1>
      <a:accent2>
        <a:srgbClr val="20B691"/>
      </a:accent2>
      <a:accent3>
        <a:srgbClr val="2978E7"/>
      </a:accent3>
      <a:accent4>
        <a:srgbClr val="D51785"/>
      </a:accent4>
      <a:accent5>
        <a:srgbClr val="E72948"/>
      </a:accent5>
      <a:accent6>
        <a:srgbClr val="D54817"/>
      </a:accent6>
      <a:hlink>
        <a:srgbClr val="C05944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1315</Words>
  <Application>Microsoft Office PowerPoint</Application>
  <PresentationFormat>Widescreen</PresentationFormat>
  <Paragraphs>105</Paragraphs>
  <Slides>29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Schoolbook</vt:lpstr>
      <vt:lpstr>Franklin Gothic Book</vt:lpstr>
      <vt:lpstr>Wingdings 2</vt:lpstr>
      <vt:lpstr>DividendVTI</vt:lpstr>
      <vt:lpstr>Words</vt:lpstr>
      <vt:lpstr>Core questions: neuroscience</vt:lpstr>
      <vt:lpstr>Core questions: AI / NLP</vt:lpstr>
      <vt:lpstr>Activity for single word</vt:lpstr>
      <vt:lpstr>Historical approach (not in paper)</vt:lpstr>
      <vt:lpstr>Historical approach (not in paper)</vt:lpstr>
      <vt:lpstr>Classification/decoding works: tool or building?</vt:lpstr>
      <vt:lpstr>Classifiers capture some meaning: cross-domain generalization (train on words, guess class of image)</vt:lpstr>
      <vt:lpstr>Decoding works, but has a problem</vt:lpstr>
      <vt:lpstr>The alternative, a ‘generative’ encoding model</vt:lpstr>
      <vt:lpstr>Step 1: decide on how to describe these nouns from corpus statistics. </vt:lpstr>
      <vt:lpstr>Step 1: decide on how to describe these nouns from corpus statistics. </vt:lpstr>
      <vt:lpstr>PowerPoint Presentation</vt:lpstr>
      <vt:lpstr>A single-voxel analysis</vt:lpstr>
      <vt:lpstr>A single-voxel analysis</vt:lpstr>
      <vt:lpstr>A single-voxel analysis</vt:lpstr>
      <vt:lpstr>A single-voxel analysis</vt:lpstr>
      <vt:lpstr>What does the single voxel analysis tell us?</vt:lpstr>
      <vt:lpstr>Predicting word activity in a voxel just means multiplying its semantic feature values by learned weights</vt:lpstr>
      <vt:lpstr>PowerPoint Presentation</vt:lpstr>
      <vt:lpstr>How well does this work?</vt:lpstr>
      <vt:lpstr>How do you test the prediction empirically?</vt:lpstr>
      <vt:lpstr>A simple two choice test</vt:lpstr>
      <vt:lpstr>PowerPoint Presentation</vt:lpstr>
      <vt:lpstr>Additional results </vt:lpstr>
      <vt:lpstr>For each of 25 features, examine importance across brain</vt:lpstr>
      <vt:lpstr>For a given participant, which words would be ‘most activating’?</vt:lpstr>
      <vt:lpstr>For a given participant, which words would be ‘most activating’?</vt:lpstr>
      <vt:lpstr>Alternatives to the 25-feature basis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summary</dc:title>
  <dc:creator>Uri</dc:creator>
  <cp:lastModifiedBy>Hasson Uri</cp:lastModifiedBy>
  <cp:revision>54</cp:revision>
  <dcterms:created xsi:type="dcterms:W3CDTF">2020-04-22T08:25:39Z</dcterms:created>
  <dcterms:modified xsi:type="dcterms:W3CDTF">2022-04-15T09:25:54Z</dcterms:modified>
</cp:coreProperties>
</file>